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76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01"/>
    <p:restoredTop sz="94743"/>
  </p:normalViewPr>
  <p:slideViewPr>
    <p:cSldViewPr snapToGrid="0" snapToObjects="1">
      <p:cViewPr varScale="1">
        <p:scale>
          <a:sx n="112" d="100"/>
          <a:sy n="112" d="100"/>
        </p:scale>
        <p:origin x="224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433B39-15AF-1F47-8CD8-29AB988F59B1}" type="datetimeFigureOut">
              <a:rPr lang="en-US" smtClean="0"/>
              <a:t>7/22/21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A1BC75-0C4F-C94B-B902-4FD7B6162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55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C9B7A-BF7C-144B-ABF7-39515DD4F6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5B3FDD-13AC-C443-8FE1-5D59CC5ADC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E3C1D-B2A7-C141-BE8F-063B28504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DA527-9C1D-F140-BB45-CAD75ECE9203}" type="datetimeFigureOut">
              <a:rPr lang="en-US" smtClean="0"/>
              <a:t>7/22/21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DB724-1AF6-C048-B78D-77A26BAEA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B7A5D-7479-6645-9B47-EB4D6A6CB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2FBB5-C31C-DD45-BEF2-0A4AB399C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533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D5A8B-4CCB-984B-B8E2-21B0071B1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3D1777-0380-F64F-9DEC-259F723CEF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2D2023-058C-9A48-8066-CB0642333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DA527-9C1D-F140-BB45-CAD75ECE9203}" type="datetimeFigureOut">
              <a:rPr lang="en-US" smtClean="0"/>
              <a:t>7/22/21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6B740-4D78-BF46-95BB-C3673A1D6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D0020-2F45-F94D-94E3-07F341350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2FBB5-C31C-DD45-BEF2-0A4AB399C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50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898D7C-E70D-6040-9924-7E9B074E1F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516227-93FC-A849-90E9-9CE5B30BBB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6646C-F983-8B4B-9265-5B452E320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DA527-9C1D-F140-BB45-CAD75ECE9203}" type="datetimeFigureOut">
              <a:rPr lang="en-US" smtClean="0"/>
              <a:t>7/22/21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B9853-DC6B-0546-ADF6-771A7B856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B25CC-8CF9-C341-8D8C-8CB4C1B9E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2FBB5-C31C-DD45-BEF2-0A4AB399C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0854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625760" y="2978400"/>
            <a:ext cx="8940480" cy="900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67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600" y="1604640"/>
            <a:ext cx="109723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67" b="0" strike="noStrike" spc="-1">
              <a:solidFill>
                <a:srgbClr val="B8001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6784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F03FF-F526-CD42-87C8-0717F235E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7F1D6-6116-A241-AFBD-843FD2C8A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EB16A-6E52-8C4C-B26E-7AFD37081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DA527-9C1D-F140-BB45-CAD75ECE9203}" type="datetimeFigureOut">
              <a:rPr lang="en-US" smtClean="0"/>
              <a:t>7/22/21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E981B-F4F2-654C-8C43-18902F39E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C7F2E-A69C-1F4E-9743-295BB549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2FBB5-C31C-DD45-BEF2-0A4AB399C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53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AF9C7-7F60-F94D-9758-B23BFA2CF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73CCC-8C4D-9C4A-BDD6-B4B33848D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76EBFB-272F-6F41-8046-7CC00B6E0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DA527-9C1D-F140-BB45-CAD75ECE9203}" type="datetimeFigureOut">
              <a:rPr lang="en-US" smtClean="0"/>
              <a:t>7/22/21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866CD-001C-E941-B6A2-6BBAE1EE6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7B7CD-F4D5-F840-9196-193E370D6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2FBB5-C31C-DD45-BEF2-0A4AB399C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305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B7BA6-CBFD-E949-B074-1E9FA8427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1AE00-304D-4B43-8266-642066E87A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D736A-6F13-CD46-BBC4-4F1A050A53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2BA24F-9095-0C4C-A0FF-EA25AE2DD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DA527-9C1D-F140-BB45-CAD75ECE9203}" type="datetimeFigureOut">
              <a:rPr lang="en-US" smtClean="0"/>
              <a:t>7/22/21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9C0A41-F731-5B41-AA00-CE8A5A851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F0E785-9BC0-6D47-B7B2-70F57A8E0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2FBB5-C31C-DD45-BEF2-0A4AB399C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25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AEE78-2E94-2A40-B95E-CB7763B78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83502-EA93-3048-9DF4-34AE0D69E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AA65BA-7AFA-C349-BC4E-6DAB71770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800786-0CE5-A149-864C-7E8C51BD1A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E95430-17BB-AB4F-BAA6-AD68878A8F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CECD32-F653-FE45-8D30-CDB163B90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DA527-9C1D-F140-BB45-CAD75ECE9203}" type="datetimeFigureOut">
              <a:rPr lang="en-US" smtClean="0"/>
              <a:t>7/22/21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EC2914-3110-7740-A721-CA2A80C4B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7E9C57-04DC-8440-AE13-23B232F21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2FBB5-C31C-DD45-BEF2-0A4AB399C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082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756D7-5007-A440-A6EC-F4094B65E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00A8CA-D707-FF43-B127-6ECE4FF20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DA527-9C1D-F140-BB45-CAD75ECE9203}" type="datetimeFigureOut">
              <a:rPr lang="en-US" smtClean="0"/>
              <a:t>7/22/21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0A47B2-96A0-3645-9EFA-7C589E8F4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09AC9D-5EC1-0B4A-B4DC-7479C1B66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2FBB5-C31C-DD45-BEF2-0A4AB399C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98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A712C3-302F-1F44-B2F8-486F26D48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DA527-9C1D-F140-BB45-CAD75ECE9203}" type="datetimeFigureOut">
              <a:rPr lang="en-US" smtClean="0"/>
              <a:t>7/22/21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D00C3A-5B48-8343-B727-DF0411E61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992EB-0C4A-F344-8AAC-FC722521A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2FBB5-C31C-DD45-BEF2-0A4AB399C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0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83DB5-A4F3-4340-B245-3BAADD18F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807E9-0E61-294A-A4EF-77F3F4916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04EF5-C84E-5942-AD08-95AF54E54C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6964E7-F1FA-354E-9AA4-09D58A5FA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DA527-9C1D-F140-BB45-CAD75ECE9203}" type="datetimeFigureOut">
              <a:rPr lang="en-US" smtClean="0"/>
              <a:t>7/22/21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77421F-C16B-784D-8E1F-855330598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CA0FF9-C2A5-C84A-8FC8-4AD11A759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2FBB5-C31C-DD45-BEF2-0A4AB399C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532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1BD5-83EE-2241-977C-78875869B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BF66E3-60DD-6540-B0DE-184A312362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5D6F86-B9E7-8D4E-A5A7-D3B84679EF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E4EA3C-8477-F041-A51E-84408E6B7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DA527-9C1D-F140-BB45-CAD75ECE9203}" type="datetimeFigureOut">
              <a:rPr lang="en-US" smtClean="0"/>
              <a:t>7/22/21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AC0FA0-04A8-3D4F-8BCA-E03647D40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CD1EC0-7B47-8F4F-8F39-274C0E476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2FBB5-C31C-DD45-BEF2-0A4AB399C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897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9419CE-4B63-9245-BD32-D56C0FB0F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8788B1-CB1C-CD45-9A54-8DEF3F3785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43D7E-32C5-124D-A1CB-C9A8DD5807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1DA527-9C1D-F140-BB45-CAD75ECE9203}" type="datetimeFigureOut">
              <a:rPr lang="en-US" smtClean="0"/>
              <a:t>7/22/21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94470-7523-7940-8D8F-A0898B5C0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9C107-C559-A647-9D89-18B515A62C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2FBB5-C31C-DD45-BEF2-0A4AB399C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30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FEC590B-3306-47E9-BD67-97F3F7616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1" name="Color">
              <a:extLst>
                <a:ext uri="{FF2B5EF4-FFF2-40B4-BE49-F238E27FC236}">
                  <a16:creationId xmlns:a16="http://schemas.microsoft.com/office/drawing/2014/main" id="{54F87DBC-E43C-4CE4-A8C5-61E3D6819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Color">
              <a:extLst>
                <a:ext uri="{FF2B5EF4-FFF2-40B4-BE49-F238E27FC236}">
                  <a16:creationId xmlns:a16="http://schemas.microsoft.com/office/drawing/2014/main" id="{CD39A88A-7F84-4ACA-877B-E28BC26CD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7AAF5E-1692-48C9-98FB-6432BF0B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F36A26D-E71D-4663-B197-8B7BFA37A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A821CEB-DA96-4952-93B9-81F9C42BA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C8EDE0-D69B-4F65-9AB7-DDE7EAD78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46F0982-BF10-4BF6-842A-F631654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B313509-2128-42CA-81B6-C9EC23E4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589188C-E06E-4F8A-BDD1-02ADF140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B4E610F-FCD0-483F-B9F2-6DF2C28F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6F18153-5473-8149-BCEA-506E5D2BF6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9708" y="666351"/>
            <a:ext cx="10558405" cy="2053989"/>
          </a:xfrm>
        </p:spPr>
        <p:txBody>
          <a:bodyPr anchor="b">
            <a:normAutofit fontScale="90000"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STAT 197 SC	</a:t>
            </a:r>
            <a:br>
              <a:rPr lang="en-US" sz="7200" dirty="0">
                <a:solidFill>
                  <a:schemeClr val="bg1"/>
                </a:solidFill>
              </a:rPr>
            </a:br>
            <a:r>
              <a:rPr lang="en-US" sz="7200" dirty="0">
                <a:solidFill>
                  <a:schemeClr val="bg1"/>
                </a:solidFill>
              </a:rPr>
              <a:t>Foundations of Data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D22CB8-534D-CF44-A898-8E86867D0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9708" y="3866064"/>
            <a:ext cx="10558405" cy="2234485"/>
          </a:xfrm>
        </p:spPr>
        <p:txBody>
          <a:bodyPr anchor="t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Professors: Yao Li and Yulong Lu</a:t>
            </a:r>
          </a:p>
          <a:p>
            <a:r>
              <a:rPr lang="en-US" dirty="0">
                <a:solidFill>
                  <a:schemeClr val="bg1"/>
                </a:solidFill>
              </a:rPr>
              <a:t>TAs: Thomas Cook, Harsh Dubey, Vishal </a:t>
            </a:r>
            <a:r>
              <a:rPr lang="en-US" dirty="0" err="1">
                <a:solidFill>
                  <a:schemeClr val="bg1"/>
                </a:solidFill>
              </a:rPr>
              <a:t>Sarsani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65966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2D0C1-07FF-A940-B797-93DC38621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36C1AF8-ED7A-E848-8B70-452515A689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955BBC-966E-D344-A309-025A251F739A}"/>
              </a:ext>
            </a:extLst>
          </p:cNvPr>
          <p:cNvSpPr txBox="1"/>
          <p:nvPr/>
        </p:nvSpPr>
        <p:spPr>
          <a:xfrm>
            <a:off x="171450" y="4160520"/>
            <a:ext cx="420624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Kepler’s Three Laws based on Tycho’s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Patterns are identified from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Still no theory yet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2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75B00-940A-4E41-9922-CFD78FE55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E25C103A-C738-6142-9E98-118C509FB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D32B58-E0D7-B349-B3E7-EF127E615D3E}"/>
              </a:ext>
            </a:extLst>
          </p:cNvPr>
          <p:cNvSpPr txBox="1"/>
          <p:nvPr/>
        </p:nvSpPr>
        <p:spPr>
          <a:xfrm>
            <a:off x="388620" y="5200650"/>
            <a:ext cx="40347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More data from Galileo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Disproved geocentric model</a:t>
            </a:r>
          </a:p>
        </p:txBody>
      </p:sp>
    </p:spTree>
    <p:extLst>
      <p:ext uri="{BB962C8B-B14F-4D97-AF65-F5344CB8AC3E}">
        <p14:creationId xmlns:p14="http://schemas.microsoft.com/office/powerpoint/2010/main" val="350538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32459-6EA5-854B-B85E-8649451F6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indoor&#10;&#10;Description automatically generated">
            <a:extLst>
              <a:ext uri="{FF2B5EF4-FFF2-40B4-BE49-F238E27FC236}">
                <a16:creationId xmlns:a16="http://schemas.microsoft.com/office/drawing/2014/main" id="{7E21898B-CC57-F249-976A-BD8846DD6B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1B3125-0658-6946-8739-FDFE82EE78B7}"/>
              </a:ext>
            </a:extLst>
          </p:cNvPr>
          <p:cNvSpPr txBox="1"/>
          <p:nvPr/>
        </p:nvSpPr>
        <p:spPr>
          <a:xfrm>
            <a:off x="7543800" y="0"/>
            <a:ext cx="464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Universal laws are derived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Want to know where Mars will be tomorrow? Just apply the law!</a:t>
            </a:r>
          </a:p>
        </p:txBody>
      </p:sp>
    </p:spTree>
    <p:extLst>
      <p:ext uri="{BB962C8B-B14F-4D97-AF65-F5344CB8AC3E}">
        <p14:creationId xmlns:p14="http://schemas.microsoft.com/office/powerpoint/2010/main" val="2241474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C7C99-F387-DD41-A9EC-DF0258E59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ext, sky, nature, cloud&#10;&#10;Description automatically generated">
            <a:extLst>
              <a:ext uri="{FF2B5EF4-FFF2-40B4-BE49-F238E27FC236}">
                <a16:creationId xmlns:a16="http://schemas.microsoft.com/office/drawing/2014/main" id="{274D7453-DCD2-2648-8030-EDA29B3FAF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44783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A5468-236E-5B47-9770-2F551491D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6530C899-6610-3A4B-A69B-925B435057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40466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FEC590B-3306-47E9-BD67-97F3F7616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1" name="Color">
              <a:extLst>
                <a:ext uri="{FF2B5EF4-FFF2-40B4-BE49-F238E27FC236}">
                  <a16:creationId xmlns:a16="http://schemas.microsoft.com/office/drawing/2014/main" id="{54F87DBC-E43C-4CE4-A8C5-61E3D6819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Color">
              <a:extLst>
                <a:ext uri="{FF2B5EF4-FFF2-40B4-BE49-F238E27FC236}">
                  <a16:creationId xmlns:a16="http://schemas.microsoft.com/office/drawing/2014/main" id="{CD39A88A-7F84-4ACA-877B-E28BC26CD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7AAF5E-1692-48C9-98FB-6432BF0B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F36A26D-E71D-4663-B197-8B7BFA37A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A821CEB-DA96-4952-93B9-81F9C42BA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C8EDE0-D69B-4F65-9AB7-DDE7EAD78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46F0982-BF10-4BF6-842A-F631654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B313509-2128-42CA-81B6-C9EC23E4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589188C-E06E-4F8A-BDD1-02ADF140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B4E610F-FCD0-483F-B9F2-6DF2C28F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35F30F0-B4C3-D946-9953-B7CEA5520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418" y="37701"/>
            <a:ext cx="10558405" cy="10599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Modern example: Google map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1226012D-528A-0742-8AC0-C25897C5E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" y="1102764"/>
            <a:ext cx="4670084" cy="5769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79381E-8802-8447-B2A6-FED5DD9ADDD9}"/>
              </a:ext>
            </a:extLst>
          </p:cNvPr>
          <p:cNvSpPr txBox="1"/>
          <p:nvPr/>
        </p:nvSpPr>
        <p:spPr>
          <a:xfrm>
            <a:off x="5497830" y="1600200"/>
            <a:ext cx="605262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No physical laws available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Very limited data from traffic sensors and satellite data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Anonymously tracked user data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Data-&gt;pattern-&gt;inference-&gt;prediction</a:t>
            </a:r>
          </a:p>
        </p:txBody>
      </p:sp>
    </p:spTree>
    <p:extLst>
      <p:ext uri="{BB962C8B-B14F-4D97-AF65-F5344CB8AC3E}">
        <p14:creationId xmlns:p14="http://schemas.microsoft.com/office/powerpoint/2010/main" val="2409008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A77AE6E9-7794-45BC-BA2D-3587A8F68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77" name="Color">
              <a:extLst>
                <a:ext uri="{FF2B5EF4-FFF2-40B4-BE49-F238E27FC236}">
                  <a16:creationId xmlns:a16="http://schemas.microsoft.com/office/drawing/2014/main" id="{5563C8E2-26B8-4E2F-A563-4D8E0A810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8" name="Color">
              <a:extLst>
                <a:ext uri="{FF2B5EF4-FFF2-40B4-BE49-F238E27FC236}">
                  <a16:creationId xmlns:a16="http://schemas.microsoft.com/office/drawing/2014/main" id="{4A290B02-E255-4D18-B736-4598D517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7" name="Picture 7"/>
          <p:cNvPicPr/>
          <p:nvPr/>
        </p:nvPicPr>
        <p:blipFill rotWithShape="1">
          <a:blip r:embed="rId2"/>
          <a:srcRect r="-2" b="15283"/>
          <a:stretch/>
        </p:blipFill>
        <p:spPr>
          <a:xfrm>
            <a:off x="5143500" y="188310"/>
            <a:ext cx="3535291" cy="3211371"/>
          </a:xfrm>
          <a:prstGeom prst="rect">
            <a:avLst/>
          </a:prstGeom>
        </p:spPr>
      </p:pic>
      <p:pic>
        <p:nvPicPr>
          <p:cNvPr id="168" name="Picture 8"/>
          <p:cNvPicPr/>
          <p:nvPr/>
        </p:nvPicPr>
        <p:blipFill rotWithShape="1">
          <a:blip r:embed="rId3"/>
          <a:srcRect r="6" b="18222"/>
          <a:stretch/>
        </p:blipFill>
        <p:spPr>
          <a:xfrm>
            <a:off x="8684948" y="180696"/>
            <a:ext cx="3339411" cy="3218985"/>
          </a:xfrm>
          <a:prstGeom prst="rect">
            <a:avLst/>
          </a:prstGeom>
        </p:spPr>
      </p:pic>
      <p:pic>
        <p:nvPicPr>
          <p:cNvPr id="166" name="Picture 4"/>
          <p:cNvPicPr/>
          <p:nvPr/>
        </p:nvPicPr>
        <p:blipFill rotWithShape="1">
          <a:blip r:embed="rId4"/>
          <a:srcRect t="6319" r="5" b="7470"/>
          <a:stretch/>
        </p:blipFill>
        <p:spPr>
          <a:xfrm>
            <a:off x="5143500" y="3463749"/>
            <a:ext cx="3535291" cy="3211371"/>
          </a:xfrm>
          <a:prstGeom prst="rect">
            <a:avLst/>
          </a:prstGeom>
        </p:spPr>
      </p:pic>
      <p:pic>
        <p:nvPicPr>
          <p:cNvPr id="169" name="Picture 9"/>
          <p:cNvPicPr/>
          <p:nvPr/>
        </p:nvPicPr>
        <p:blipFill rotWithShape="1">
          <a:blip r:embed="rId5"/>
          <a:srcRect t="1424" r="-6" b="1940"/>
          <a:stretch/>
        </p:blipFill>
        <p:spPr>
          <a:xfrm>
            <a:off x="8741624" y="3456134"/>
            <a:ext cx="3282736" cy="3218986"/>
          </a:xfrm>
          <a:prstGeom prst="rect">
            <a:avLst/>
          </a:prstGeom>
        </p:spPr>
      </p:pic>
      <p:grpSp>
        <p:nvGrpSpPr>
          <p:cNvPr id="180" name="Group 179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165" name="TextShape 1"/>
          <p:cNvSpPr txBox="1"/>
          <p:nvPr/>
        </p:nvSpPr>
        <p:spPr>
          <a:xfrm>
            <a:off x="473917" y="186860"/>
            <a:ext cx="4581639" cy="11569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spc="-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More Examples</a:t>
            </a:r>
            <a:endParaRPr lang="en-US" sz="4800" kern="1200" spc="-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1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FEC590B-3306-47E9-BD67-97F3F7616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14" name="Color">
              <a:extLst>
                <a:ext uri="{FF2B5EF4-FFF2-40B4-BE49-F238E27FC236}">
                  <a16:creationId xmlns:a16="http://schemas.microsoft.com/office/drawing/2014/main" id="{54F87DBC-E43C-4CE4-A8C5-61E3D6819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Color">
              <a:extLst>
                <a:ext uri="{FF2B5EF4-FFF2-40B4-BE49-F238E27FC236}">
                  <a16:creationId xmlns:a16="http://schemas.microsoft.com/office/drawing/2014/main" id="{CD39A88A-7F84-4ACA-877B-E28BC26CD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A47AAF5E-1692-48C9-98FB-6432BF0B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5F36A26D-E71D-4663-B197-8B7BFA37A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A821CEB-DA96-4952-93B9-81F9C42BA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18C8EDE0-D69B-4F65-9AB7-DDE7EAD78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546F0982-BF10-4BF6-842A-F631654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B313509-2128-42CA-81B6-C9EC23E4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1589188C-E06E-4F8A-BDD1-02ADF140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B4E610F-FCD0-483F-B9F2-6DF2C28F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170" name="TextShape 1"/>
          <p:cNvSpPr txBox="1"/>
          <p:nvPr/>
        </p:nvSpPr>
        <p:spPr>
          <a:xfrm>
            <a:off x="789708" y="666351"/>
            <a:ext cx="10558405" cy="13300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spc="-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Course Structure</a:t>
            </a:r>
            <a:endParaRPr lang="en-US" sz="4800" kern="1200" spc="-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4D4DC5-3D00-9C48-BE0D-57ED84AA1767}"/>
              </a:ext>
            </a:extLst>
          </p:cNvPr>
          <p:cNvSpPr txBox="1"/>
          <p:nvPr/>
        </p:nvSpPr>
        <p:spPr>
          <a:xfrm>
            <a:off x="1771650" y="2537460"/>
            <a:ext cx="86753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8 Lectures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8 Labs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4 Group office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3 Homework assignments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1 Group project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3" name="Slide Background Fill">
            <a:extLst>
              <a:ext uri="{FF2B5EF4-FFF2-40B4-BE49-F238E27FC236}">
                <a16:creationId xmlns:a16="http://schemas.microsoft.com/office/drawing/2014/main" id="{907E470A-25F4-47D0-8FEC-EE9FD606B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6220E63-99E1-482A-A0A6-B47EB4BF8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116" name="Color Cover">
              <a:extLst>
                <a:ext uri="{FF2B5EF4-FFF2-40B4-BE49-F238E27FC236}">
                  <a16:creationId xmlns:a16="http://schemas.microsoft.com/office/drawing/2014/main" id="{F8610896-EA5E-4BE8-8398-C1AFC049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Color Cover">
              <a:extLst>
                <a:ext uri="{FF2B5EF4-FFF2-40B4-BE49-F238E27FC236}">
                  <a16:creationId xmlns:a16="http://schemas.microsoft.com/office/drawing/2014/main" id="{F44E9794-9C4B-427F-BB50-89D893347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618EE54-271A-4FE8-B6B3-D0FCF55A7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120" name="Color">
              <a:extLst>
                <a:ext uri="{FF2B5EF4-FFF2-40B4-BE49-F238E27FC236}">
                  <a16:creationId xmlns:a16="http://schemas.microsoft.com/office/drawing/2014/main" id="{ECA6F781-4382-4525-9DA8-9D66605F87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Color">
              <a:extLst>
                <a:ext uri="{FF2B5EF4-FFF2-40B4-BE49-F238E27FC236}">
                  <a16:creationId xmlns:a16="http://schemas.microsoft.com/office/drawing/2014/main" id="{209C186B-2883-498E-A176-6B60F8B51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171" name="TextShape 1"/>
          <p:cNvSpPr txBox="1"/>
          <p:nvPr/>
        </p:nvSpPr>
        <p:spPr>
          <a:xfrm>
            <a:off x="1014984" y="891712"/>
            <a:ext cx="5309616" cy="51607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spc="-1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does the course cover?</a:t>
            </a:r>
            <a:endParaRPr lang="en-US" sz="4800" kern="1200" spc="-1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236789" y="891713"/>
            <a:ext cx="5760395" cy="5160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09585" indent="-228600">
              <a:lnSpc>
                <a:spcPct val="90000"/>
              </a:lnSpc>
              <a:spcBef>
                <a:spcPts val="639"/>
              </a:spcBef>
              <a:buClr>
                <a:srgbClr val="7A000B"/>
              </a:buClr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chemeClr val="bg1"/>
                </a:solidFill>
              </a:rPr>
              <a:t>An introduction to programming in Python with a focus on manipulating, visualizing, and analyzing data.</a:t>
            </a:r>
          </a:p>
          <a:p>
            <a:pPr marL="380985">
              <a:lnSpc>
                <a:spcPct val="90000"/>
              </a:lnSpc>
              <a:spcBef>
                <a:spcPts val="639"/>
              </a:spcBef>
              <a:buClr>
                <a:srgbClr val="7A000B"/>
              </a:buClr>
            </a:pPr>
            <a:endParaRPr lang="en-US" sz="2400" spc="-1" dirty="0">
              <a:solidFill>
                <a:schemeClr val="bg1"/>
              </a:solidFill>
            </a:endParaRPr>
          </a:p>
          <a:p>
            <a:pPr marL="609585" indent="-228600">
              <a:lnSpc>
                <a:spcPct val="90000"/>
              </a:lnSpc>
              <a:spcBef>
                <a:spcPts val="639"/>
              </a:spcBef>
              <a:buClr>
                <a:srgbClr val="7A000B"/>
              </a:buClr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chemeClr val="bg1"/>
                </a:solidFill>
              </a:rPr>
              <a:t>An introduction to statistics that is grounded in computer simulations.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pc="-1" dirty="0">
                <a:solidFill>
                  <a:schemeClr val="bg1"/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5" name="Slide Background Fill">
            <a:extLst>
              <a:ext uri="{FF2B5EF4-FFF2-40B4-BE49-F238E27FC236}">
                <a16:creationId xmlns:a16="http://schemas.microsoft.com/office/drawing/2014/main" id="{9EBF13D5-64BB-423E-9E4C-F3911447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EBC7BED-6AA7-4C43-BEE8-A3CB5F8C1E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118" name="Color Cover">
              <a:extLst>
                <a:ext uri="{FF2B5EF4-FFF2-40B4-BE49-F238E27FC236}">
                  <a16:creationId xmlns:a16="http://schemas.microsoft.com/office/drawing/2014/main" id="{1C89947A-0D9D-4559-A1F6-5F6CD1970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Color Cover">
              <a:extLst>
                <a:ext uri="{FF2B5EF4-FFF2-40B4-BE49-F238E27FC236}">
                  <a16:creationId xmlns:a16="http://schemas.microsoft.com/office/drawing/2014/main" id="{E0255540-1F77-4262-B834-1ED14250F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A19DEE5-2EE5-445A-B461-7D2879B05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122" name="Color">
              <a:extLst>
                <a:ext uri="{FF2B5EF4-FFF2-40B4-BE49-F238E27FC236}">
                  <a16:creationId xmlns:a16="http://schemas.microsoft.com/office/drawing/2014/main" id="{FCA5807F-F210-4970-A34F-3573405B4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Color">
              <a:extLst>
                <a:ext uri="{FF2B5EF4-FFF2-40B4-BE49-F238E27FC236}">
                  <a16:creationId xmlns:a16="http://schemas.microsoft.com/office/drawing/2014/main" id="{E9A8BB80-30A6-41EC-BE13-1B088DC3E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173" name="TextShape 1"/>
          <p:cNvSpPr txBox="1"/>
          <p:nvPr/>
        </p:nvSpPr>
        <p:spPr>
          <a:xfrm>
            <a:off x="1014984" y="908263"/>
            <a:ext cx="10158984" cy="10881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spc="-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Course Technology</a:t>
            </a:r>
            <a:endParaRPr lang="en-US" sz="4800" kern="1200" spc="-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4" name="TextShape 2"/>
          <p:cNvSpPr txBox="1"/>
          <p:nvPr/>
        </p:nvSpPr>
        <p:spPr>
          <a:xfrm>
            <a:off x="1014984" y="2390523"/>
            <a:ext cx="10158984" cy="36593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609585" indent="-228600">
              <a:lnSpc>
                <a:spcPct val="90000"/>
              </a:lnSpc>
              <a:buClr>
                <a:srgbClr val="7A000B"/>
              </a:buClr>
              <a:buFont typeface="Arial" panose="020B0604020202020204" pitchFamily="34" charset="0"/>
              <a:buChar char="•"/>
            </a:pPr>
            <a:r>
              <a:rPr lang="en-US" sz="2400" b="1" spc="-1" dirty="0">
                <a:solidFill>
                  <a:schemeClr val="bg1"/>
                </a:solidFill>
              </a:rPr>
              <a:t>Moodle: </a:t>
            </a:r>
            <a:r>
              <a:rPr lang="en-US" sz="2400" spc="-1" dirty="0">
                <a:solidFill>
                  <a:schemeClr val="bg1"/>
                </a:solidFill>
              </a:rPr>
              <a:t>Course management (announcements, lecture slides, demos, assignments, forum, etc.)</a:t>
            </a:r>
          </a:p>
          <a:p>
            <a:pPr marL="609585" indent="-228600">
              <a:lnSpc>
                <a:spcPct val="90000"/>
              </a:lnSpc>
              <a:buClr>
                <a:srgbClr val="7A000B"/>
              </a:buClr>
              <a:buFont typeface="Arial" panose="020B0604020202020204" pitchFamily="34" charset="0"/>
              <a:buChar char="•"/>
            </a:pPr>
            <a:endParaRPr lang="en-US" sz="2400" spc="-1" dirty="0">
              <a:solidFill>
                <a:schemeClr val="bg1"/>
              </a:solidFill>
            </a:endParaRPr>
          </a:p>
          <a:p>
            <a:pPr marL="609585" indent="-228600">
              <a:lnSpc>
                <a:spcPct val="90000"/>
              </a:lnSpc>
              <a:buClr>
                <a:srgbClr val="7A000B"/>
              </a:buClr>
              <a:buFont typeface="Arial" panose="020B0604020202020204" pitchFamily="34" charset="0"/>
              <a:buChar char="•"/>
            </a:pPr>
            <a:r>
              <a:rPr lang="en-US" sz="2400" b="1" spc="-1" dirty="0" err="1">
                <a:solidFill>
                  <a:schemeClr val="bg1"/>
                </a:solidFill>
              </a:rPr>
              <a:t>DataHub</a:t>
            </a:r>
            <a:r>
              <a:rPr lang="en-US" sz="2400" b="1" spc="-1" dirty="0">
                <a:solidFill>
                  <a:schemeClr val="bg1"/>
                </a:solidFill>
              </a:rPr>
              <a:t>: </a:t>
            </a:r>
            <a:r>
              <a:rPr lang="en-US" sz="2400" spc="-1" dirty="0">
                <a:solidFill>
                  <a:schemeClr val="bg1"/>
                </a:solidFill>
              </a:rPr>
              <a:t>Web-based Python compute environment for completing labs and homework assignments.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spc="-1" dirty="0">
                <a:solidFill>
                  <a:schemeClr val="bg1"/>
                </a:solidFill>
              </a:rPr>
              <a:t> </a:t>
            </a:r>
          </a:p>
          <a:p>
            <a:pPr marL="609585" indent="-228600">
              <a:lnSpc>
                <a:spcPct val="90000"/>
              </a:lnSpc>
              <a:buClr>
                <a:srgbClr val="7A000B"/>
              </a:buClr>
              <a:buFont typeface="Arial" panose="020B0604020202020204" pitchFamily="34" charset="0"/>
              <a:buChar char="•"/>
            </a:pPr>
            <a:r>
              <a:rPr lang="en-US" sz="2400" b="1" spc="-1" dirty="0">
                <a:solidFill>
                  <a:schemeClr val="bg1"/>
                </a:solidFill>
              </a:rPr>
              <a:t>Links to all resources can be found on Moodle. I will demonstrate how to use these things shortly…</a:t>
            </a:r>
            <a:endParaRPr lang="en-US" sz="2400" spc="-1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spc="-1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spc="-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FEC590B-3306-47E9-BD67-97F3F7616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1" name="Color">
              <a:extLst>
                <a:ext uri="{FF2B5EF4-FFF2-40B4-BE49-F238E27FC236}">
                  <a16:creationId xmlns:a16="http://schemas.microsoft.com/office/drawing/2014/main" id="{54F87DBC-E43C-4CE4-A8C5-61E3D6819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Color">
              <a:extLst>
                <a:ext uri="{FF2B5EF4-FFF2-40B4-BE49-F238E27FC236}">
                  <a16:creationId xmlns:a16="http://schemas.microsoft.com/office/drawing/2014/main" id="{CD39A88A-7F84-4ACA-877B-E28BC26CD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7AAF5E-1692-48C9-98FB-6432BF0B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F36A26D-E71D-4663-B197-8B7BFA37A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A821CEB-DA96-4952-93B9-81F9C42BA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C8EDE0-D69B-4F65-9AB7-DDE7EAD78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46F0982-BF10-4BF6-842A-F631654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B313509-2128-42CA-81B6-C9EC23E4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589188C-E06E-4F8A-BDD1-02ADF140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B4E610F-FCD0-483F-B9F2-6DF2C28F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C46920A-5286-8D48-820F-E33CA6B9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8" y="666351"/>
            <a:ext cx="10558405" cy="30443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9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Science</a:t>
            </a:r>
          </a:p>
        </p:txBody>
      </p:sp>
    </p:spTree>
    <p:extLst>
      <p:ext uri="{BB962C8B-B14F-4D97-AF65-F5344CB8AC3E}">
        <p14:creationId xmlns:p14="http://schemas.microsoft.com/office/powerpoint/2010/main" val="1797650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1625760" y="2978400"/>
            <a:ext cx="8940480" cy="900960"/>
          </a:xfrm>
          <a:prstGeom prst="rect">
            <a:avLst/>
          </a:prstGeom>
          <a:noFill/>
          <a:ln>
            <a:noFill/>
          </a:ln>
        </p:spPr>
        <p:txBody>
          <a:bodyPr tIns="121920" bIns="121920" anchor="b"/>
          <a:lstStyle/>
          <a:p>
            <a:pPr algn="ctr">
              <a:lnSpc>
                <a:spcPct val="100000"/>
              </a:lnSpc>
            </a:pPr>
            <a:r>
              <a:rPr lang="en-US" sz="4800" b="1" spc="-1">
                <a:solidFill>
                  <a:srgbClr val="1D1D1D"/>
                </a:solidFill>
                <a:latin typeface="Arial"/>
                <a:ea typeface="Arial"/>
              </a:rPr>
              <a:t>Let’s Dive In!</a:t>
            </a:r>
            <a:endParaRPr lang="en-US" sz="4800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FEC590B-3306-47E9-BD67-97F3F7616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1" name="Color">
              <a:extLst>
                <a:ext uri="{FF2B5EF4-FFF2-40B4-BE49-F238E27FC236}">
                  <a16:creationId xmlns:a16="http://schemas.microsoft.com/office/drawing/2014/main" id="{54F87DBC-E43C-4CE4-A8C5-61E3D6819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Color">
              <a:extLst>
                <a:ext uri="{FF2B5EF4-FFF2-40B4-BE49-F238E27FC236}">
                  <a16:creationId xmlns:a16="http://schemas.microsoft.com/office/drawing/2014/main" id="{CD39A88A-7F84-4ACA-877B-E28BC26CD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7AAF5E-1692-48C9-98FB-6432BF0B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F36A26D-E71D-4663-B197-8B7BFA37A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A821CEB-DA96-4952-93B9-81F9C42BA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C8EDE0-D69B-4F65-9AB7-DDE7EAD78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46F0982-BF10-4BF6-842A-F631654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B313509-2128-42CA-81B6-C9EC23E4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589188C-E06E-4F8A-BDD1-02ADF140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B4E610F-FCD0-483F-B9F2-6DF2C28F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B12DDBC-B45A-AA4B-8ABF-88C1F0C63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708" y="98566"/>
            <a:ext cx="10558405" cy="12118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is Data Science?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E176FE-9F89-6F48-8600-663A67319EBE}"/>
              </a:ext>
            </a:extLst>
          </p:cNvPr>
          <p:cNvSpPr txBox="1"/>
          <p:nvPr/>
        </p:nvSpPr>
        <p:spPr>
          <a:xfrm>
            <a:off x="882869" y="1451517"/>
            <a:ext cx="103322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Drawing useful conclusions from data using computation</a:t>
            </a:r>
          </a:p>
          <a:p>
            <a:pPr algn="ctr"/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Exploration</a:t>
            </a:r>
          </a:p>
          <a:p>
            <a:endParaRPr lang="en-US" sz="2800" b="1" dirty="0"/>
          </a:p>
          <a:p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Inference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Prediction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D41139-EF61-9840-934B-D00A347EBB5F}"/>
              </a:ext>
            </a:extLst>
          </p:cNvPr>
          <p:cNvSpPr txBox="1"/>
          <p:nvPr/>
        </p:nvSpPr>
        <p:spPr>
          <a:xfrm>
            <a:off x="1657760" y="2749597"/>
            <a:ext cx="5058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Identifying patterns in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Uses visualizations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9D88A9-25D6-D048-98B5-93D054FA1A46}"/>
              </a:ext>
            </a:extLst>
          </p:cNvPr>
          <p:cNvSpPr txBox="1"/>
          <p:nvPr/>
        </p:nvSpPr>
        <p:spPr>
          <a:xfrm>
            <a:off x="1657759" y="4135942"/>
            <a:ext cx="8116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Quantifying whether those patterns are reliable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Uses randomization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D117A0-F550-F248-B7D8-C597864B47B8}"/>
              </a:ext>
            </a:extLst>
          </p:cNvPr>
          <p:cNvSpPr txBox="1"/>
          <p:nvPr/>
        </p:nvSpPr>
        <p:spPr>
          <a:xfrm>
            <a:off x="1657760" y="5308920"/>
            <a:ext cx="5058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Making informed guesses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Uses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312580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FEC590B-3306-47E9-BD67-97F3F7616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1" name="Color">
              <a:extLst>
                <a:ext uri="{FF2B5EF4-FFF2-40B4-BE49-F238E27FC236}">
                  <a16:creationId xmlns:a16="http://schemas.microsoft.com/office/drawing/2014/main" id="{54F87DBC-E43C-4CE4-A8C5-61E3D6819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Color">
              <a:extLst>
                <a:ext uri="{FF2B5EF4-FFF2-40B4-BE49-F238E27FC236}">
                  <a16:creationId xmlns:a16="http://schemas.microsoft.com/office/drawing/2014/main" id="{CD39A88A-7F84-4ACA-877B-E28BC26CD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7AAF5E-1692-48C9-98FB-6432BF0B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F36A26D-E71D-4663-B197-8B7BFA37A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A821CEB-DA96-4952-93B9-81F9C42BA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C8EDE0-D69B-4F65-9AB7-DDE7EAD78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46F0982-BF10-4BF6-842A-F631654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B313509-2128-42CA-81B6-C9EC23E4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589188C-E06E-4F8A-BDD1-02ADF140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B4E610F-FCD0-483F-B9F2-6DF2C28F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50DB2A1-51B0-3241-826C-71D6E21E1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879" y="234025"/>
            <a:ext cx="10558405" cy="10965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What’s the philosophy of data science?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BEAF85-F95E-534D-9DED-8E45C6E957FE}"/>
              </a:ext>
            </a:extLst>
          </p:cNvPr>
          <p:cNvSpPr txBox="1"/>
          <p:nvPr/>
        </p:nvSpPr>
        <p:spPr>
          <a:xfrm>
            <a:off x="696986" y="1408228"/>
            <a:ext cx="106641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Physics</a:t>
            </a:r>
          </a:p>
          <a:p>
            <a:endParaRPr lang="en-US" sz="3600" dirty="0"/>
          </a:p>
          <a:p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Data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D15E68-A593-E84E-A6AC-8AB2C0DAC364}"/>
              </a:ext>
            </a:extLst>
          </p:cNvPr>
          <p:cNvSpPr txBox="1"/>
          <p:nvPr/>
        </p:nvSpPr>
        <p:spPr>
          <a:xfrm>
            <a:off x="1235737" y="2140752"/>
            <a:ext cx="498706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Physical law -&gt; information -&gt; data/facts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Top down, first principle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A3FCBD-09E7-EA44-BF2A-BD3D8C7ACE77}"/>
              </a:ext>
            </a:extLst>
          </p:cNvPr>
          <p:cNvSpPr txBox="1"/>
          <p:nvPr/>
        </p:nvSpPr>
        <p:spPr>
          <a:xfrm>
            <a:off x="1231090" y="3771533"/>
            <a:ext cx="49870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 -&gt; pattern -&gt; inference-&gt;prediction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Bottom up, data-driven</a:t>
            </a:r>
          </a:p>
        </p:txBody>
      </p:sp>
    </p:spTree>
    <p:extLst>
      <p:ext uri="{BB962C8B-B14F-4D97-AF65-F5344CB8AC3E}">
        <p14:creationId xmlns:p14="http://schemas.microsoft.com/office/powerpoint/2010/main" val="1370410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27F19-51A4-A94F-BB42-F71400E8B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F30EF-5185-764A-B8A0-6C72CB235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galaxy in space&#10;&#10;Description automatically generated with medium confidence">
            <a:extLst>
              <a:ext uri="{FF2B5EF4-FFF2-40B4-BE49-F238E27FC236}">
                <a16:creationId xmlns:a16="http://schemas.microsoft.com/office/drawing/2014/main" id="{92DB3564-C14B-F849-9BD7-F1A037C0A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CC6A36-277C-4844-94AF-4D1D73732DB7}"/>
              </a:ext>
            </a:extLst>
          </p:cNvPr>
          <p:cNvSpPr txBox="1"/>
          <p:nvPr/>
        </p:nvSpPr>
        <p:spPr>
          <a:xfrm>
            <a:off x="5203614" y="230188"/>
            <a:ext cx="6988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Example: “Data–driven Cosmology”</a:t>
            </a:r>
          </a:p>
        </p:txBody>
      </p:sp>
    </p:spTree>
    <p:extLst>
      <p:ext uri="{BB962C8B-B14F-4D97-AF65-F5344CB8AC3E}">
        <p14:creationId xmlns:p14="http://schemas.microsoft.com/office/powerpoint/2010/main" val="2956930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FEC590B-3306-47E9-BD67-97F3F7616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1" name="Color">
              <a:extLst>
                <a:ext uri="{FF2B5EF4-FFF2-40B4-BE49-F238E27FC236}">
                  <a16:creationId xmlns:a16="http://schemas.microsoft.com/office/drawing/2014/main" id="{54F87DBC-E43C-4CE4-A8C5-61E3D6819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Color">
              <a:extLst>
                <a:ext uri="{FF2B5EF4-FFF2-40B4-BE49-F238E27FC236}">
                  <a16:creationId xmlns:a16="http://schemas.microsoft.com/office/drawing/2014/main" id="{CD39A88A-7F84-4ACA-877B-E28BC26CD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7AAF5E-1692-48C9-98FB-6432BF0B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F36A26D-E71D-4663-B197-8B7BFA37A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A821CEB-DA96-4952-93B9-81F9C42BA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C8EDE0-D69B-4F65-9AB7-DDE7EAD78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46F0982-BF10-4BF6-842A-F631654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B313509-2128-42CA-81B6-C9EC23E4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589188C-E06E-4F8A-BDD1-02ADF140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B4E610F-FCD0-483F-B9F2-6DF2C28F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D63E11F-75E3-2544-999F-4E2B7ECED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8" y="666351"/>
            <a:ext cx="10558405" cy="30443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48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C09F01-EBBF-0B49-9241-56A69A83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929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E4ABFE-32B8-0A4A-8C28-AC145035E6A1}"/>
              </a:ext>
            </a:extLst>
          </p:cNvPr>
          <p:cNvSpPr txBox="1"/>
          <p:nvPr/>
        </p:nvSpPr>
        <p:spPr>
          <a:xfrm>
            <a:off x="7185271" y="1255530"/>
            <a:ext cx="4339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Retrograde motion: why?</a:t>
            </a:r>
          </a:p>
        </p:txBody>
      </p:sp>
    </p:spTree>
    <p:extLst>
      <p:ext uri="{BB962C8B-B14F-4D97-AF65-F5344CB8AC3E}">
        <p14:creationId xmlns:p14="http://schemas.microsoft.com/office/powerpoint/2010/main" val="4238676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BFED8-BAFC-A649-8915-759734BFC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C10234A-0128-354F-A464-86097925A9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222177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F0E337-E89A-C240-8F7F-E077DCC1C76B}"/>
              </a:ext>
            </a:extLst>
          </p:cNvPr>
          <p:cNvSpPr txBox="1"/>
          <p:nvPr/>
        </p:nvSpPr>
        <p:spPr>
          <a:xfrm>
            <a:off x="472440" y="5863590"/>
            <a:ext cx="6915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Data: retrograde motion of planets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“Data-driven model”: Deferent and epicycles</a:t>
            </a:r>
          </a:p>
        </p:txBody>
      </p:sp>
    </p:spTree>
    <p:extLst>
      <p:ext uri="{BB962C8B-B14F-4D97-AF65-F5344CB8AC3E}">
        <p14:creationId xmlns:p14="http://schemas.microsoft.com/office/powerpoint/2010/main" val="3444884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7B59E-AC5E-694E-8D87-8C3B099CC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2E2ED4F-D74C-F046-99DD-5F37E0530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B0B3D1-0E0B-5242-B67F-7707805DB7E6}"/>
              </a:ext>
            </a:extLst>
          </p:cNvPr>
          <p:cNvSpPr txBox="1"/>
          <p:nvPr/>
        </p:nvSpPr>
        <p:spPr>
          <a:xfrm>
            <a:off x="8526780" y="777240"/>
            <a:ext cx="31775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Who is the center? Earth or Sun?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No theory yet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Need more data!</a:t>
            </a:r>
          </a:p>
        </p:txBody>
      </p:sp>
    </p:spTree>
    <p:extLst>
      <p:ext uri="{BB962C8B-B14F-4D97-AF65-F5344CB8AC3E}">
        <p14:creationId xmlns:p14="http://schemas.microsoft.com/office/powerpoint/2010/main" val="920665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CCEE2-10D9-3848-A6C2-EE3C55508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91055464-9341-8E49-939D-D8226A5CF5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5AD64E-234F-8642-AE79-52782ED80246}"/>
              </a:ext>
            </a:extLst>
          </p:cNvPr>
          <p:cNvSpPr txBox="1"/>
          <p:nvPr/>
        </p:nvSpPr>
        <p:spPr>
          <a:xfrm>
            <a:off x="480060" y="537210"/>
            <a:ext cx="39890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Tycho Brahe: Measure the position of stars and planets in the sky in all days of the year for all the years of his life!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Lots of data, little inference</a:t>
            </a:r>
          </a:p>
        </p:txBody>
      </p:sp>
    </p:spTree>
    <p:extLst>
      <p:ext uri="{BB962C8B-B14F-4D97-AF65-F5344CB8AC3E}">
        <p14:creationId xmlns:p14="http://schemas.microsoft.com/office/powerpoint/2010/main" val="2593022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1431</TotalTime>
  <Words>357</Words>
  <Application>Microsoft Macintosh PowerPoint</Application>
  <PresentationFormat>Widescreen</PresentationFormat>
  <Paragraphs>69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STAT 197 SC  Foundations of Data Science</vt:lpstr>
      <vt:lpstr>Data Science</vt:lpstr>
      <vt:lpstr>What is Data Science?</vt:lpstr>
      <vt:lpstr>What’s the philosophy of data science?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Modern example: Google map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 197 SC </dc:title>
  <dc:creator>Yao Li</dc:creator>
  <cp:lastModifiedBy>Yao Li</cp:lastModifiedBy>
  <cp:revision>19</cp:revision>
  <dcterms:created xsi:type="dcterms:W3CDTF">2021-07-22T14:46:00Z</dcterms:created>
  <dcterms:modified xsi:type="dcterms:W3CDTF">2021-07-23T14:37:41Z</dcterms:modified>
</cp:coreProperties>
</file>